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3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8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1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0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7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0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8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7D716-40EE-4ECC-8DD0-46DAD838D82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7E36-21AD-442B-9615-7926104B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9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36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Extraneous variable: </a:t>
            </a:r>
            <a:r>
              <a:rPr lang="en-US" dirty="0"/>
              <a:t>Independent variables that are not related to the purpose of the study, </a:t>
            </a:r>
            <a:r>
              <a:rPr lang="en-US" dirty="0" smtClean="0"/>
              <a:t>but may </a:t>
            </a:r>
            <a:r>
              <a:rPr lang="en-US" dirty="0"/>
              <a:t>affect the dependent variable are termed as extraneous variables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Experimental </a:t>
            </a:r>
            <a:r>
              <a:rPr lang="en-US" b="1" dirty="0"/>
              <a:t>and control groups: </a:t>
            </a:r>
            <a:r>
              <a:rPr lang="en-US" dirty="0"/>
              <a:t>In an experimental hypothesis-testing research when a</a:t>
            </a:r>
          </a:p>
          <a:p>
            <a:r>
              <a:rPr lang="en-US" dirty="0"/>
              <a:t>group is exposed to usual conditions, it is termed a ‘control group’, but when the group is exposed to</a:t>
            </a:r>
          </a:p>
          <a:p>
            <a:r>
              <a:rPr lang="en-US" dirty="0"/>
              <a:t>some novel or special condition, it is termed an ‘experimental group’.</a:t>
            </a:r>
          </a:p>
        </p:txBody>
      </p:sp>
    </p:spTree>
    <p:extLst>
      <p:ext uri="{BB962C8B-B14F-4D97-AF65-F5344CB8AC3E}">
        <p14:creationId xmlns:p14="http://schemas.microsoft.com/office/powerpoint/2010/main" val="4275415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Control: </a:t>
            </a:r>
            <a:r>
              <a:rPr lang="en-US" dirty="0"/>
              <a:t>One important characteristic of a good research design is to </a:t>
            </a:r>
            <a:r>
              <a:rPr lang="en-US" dirty="0" err="1"/>
              <a:t>minimise</a:t>
            </a:r>
            <a:r>
              <a:rPr lang="en-US" dirty="0"/>
              <a:t> the influence </a:t>
            </a:r>
            <a:r>
              <a:rPr lang="en-US" dirty="0" smtClean="0"/>
              <a:t>or effect </a:t>
            </a:r>
            <a:r>
              <a:rPr lang="en-US" dirty="0"/>
              <a:t>of extraneous variable(s). The technical term ‘control’ is used when we design the </a:t>
            </a:r>
            <a:r>
              <a:rPr lang="en-US" dirty="0" smtClean="0"/>
              <a:t>study </a:t>
            </a:r>
            <a:r>
              <a:rPr lang="en-US" dirty="0" err="1" smtClean="0"/>
              <a:t>minimising</a:t>
            </a:r>
            <a:r>
              <a:rPr lang="en-US" dirty="0" smtClean="0"/>
              <a:t> </a:t>
            </a:r>
            <a:r>
              <a:rPr lang="en-US" dirty="0"/>
              <a:t>the effects of extraneous independent variables. In experimental researches, the </a:t>
            </a:r>
            <a:r>
              <a:rPr lang="en-US" dirty="0" smtClean="0"/>
              <a:t>term ‘control</a:t>
            </a:r>
            <a:r>
              <a:rPr lang="en-US" dirty="0"/>
              <a:t>’ is used to refer to restrain experimental conditions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Confounded relationship: </a:t>
            </a:r>
            <a:r>
              <a:rPr lang="en-US" dirty="0"/>
              <a:t>When the dependent variable is not free from the influence </a:t>
            </a:r>
            <a:r>
              <a:rPr lang="en-US" dirty="0" smtClean="0"/>
              <a:t>of extraneous </a:t>
            </a:r>
            <a:r>
              <a:rPr lang="en-US" dirty="0"/>
              <a:t>variable(s), the relationship between the dependent and independent variables is said to</a:t>
            </a:r>
          </a:p>
          <a:p>
            <a:pPr algn="just"/>
            <a:r>
              <a:rPr lang="en-US" dirty="0"/>
              <a:t>be confounded by an extraneous variable(s).</a:t>
            </a:r>
          </a:p>
        </p:txBody>
      </p:sp>
    </p:spTree>
    <p:extLst>
      <p:ext uri="{BB962C8B-B14F-4D97-AF65-F5344CB8AC3E}">
        <p14:creationId xmlns:p14="http://schemas.microsoft.com/office/powerpoint/2010/main" val="1941149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Research hypothesis</a:t>
            </a:r>
            <a:r>
              <a:rPr lang="en-US" b="1" dirty="0" smtClean="0"/>
              <a:t>:</a:t>
            </a:r>
          </a:p>
          <a:p>
            <a:pPr algn="just"/>
            <a:r>
              <a:rPr lang="en-US" dirty="0"/>
              <a:t>When a prediction or a </a:t>
            </a:r>
            <a:r>
              <a:rPr lang="en-US" dirty="0" err="1"/>
              <a:t>hypothesised</a:t>
            </a:r>
            <a:r>
              <a:rPr lang="en-US" dirty="0"/>
              <a:t> relationship is to be tested by </a:t>
            </a:r>
            <a:r>
              <a:rPr lang="en-US" dirty="0" smtClean="0"/>
              <a:t>scientific methods</a:t>
            </a:r>
            <a:r>
              <a:rPr lang="en-US" dirty="0"/>
              <a:t>, it is termed as research hypothesis. The research hypothesis is a predictive statement </a:t>
            </a:r>
            <a:r>
              <a:rPr lang="en-US" dirty="0" smtClean="0"/>
              <a:t>that relates </a:t>
            </a:r>
            <a:r>
              <a:rPr lang="en-US" dirty="0"/>
              <a:t>an independent variable to a dependent variable. Usually a research hypothesis must </a:t>
            </a:r>
            <a:r>
              <a:rPr lang="en-US" dirty="0" smtClean="0"/>
              <a:t>contain, at </a:t>
            </a:r>
            <a:r>
              <a:rPr lang="en-US" dirty="0"/>
              <a:t>least, one independent and one dependent variable. Predictive statements which are not to </a:t>
            </a:r>
            <a:r>
              <a:rPr lang="en-US" dirty="0" smtClean="0"/>
              <a:t>be objectively </a:t>
            </a:r>
            <a:r>
              <a:rPr lang="en-US" dirty="0"/>
              <a:t>verified or the relationships that are assumed but not to be tested, are not termed </a:t>
            </a:r>
            <a:r>
              <a:rPr lang="en-US" dirty="0" smtClean="0"/>
              <a:t>research hypotheses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213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Experimental and non-experimental hypothesis-testing research: </a:t>
            </a:r>
            <a:r>
              <a:rPr lang="en-US" dirty="0"/>
              <a:t>When the purpose </a:t>
            </a:r>
            <a:r>
              <a:rPr lang="en-US" dirty="0" smtClean="0"/>
              <a:t>of research </a:t>
            </a:r>
            <a:r>
              <a:rPr lang="en-US" dirty="0"/>
              <a:t>is to test a research hypothesis, it is termed as hypothesis-testing research. It can be of </a:t>
            </a:r>
            <a:r>
              <a:rPr lang="en-US" dirty="0" smtClean="0"/>
              <a:t>the experimental </a:t>
            </a:r>
            <a:r>
              <a:rPr lang="en-US" dirty="0"/>
              <a:t>design or of the non-experimental design. Research in which the independent </a:t>
            </a:r>
            <a:r>
              <a:rPr lang="en-US" dirty="0" smtClean="0"/>
              <a:t>variable is </a:t>
            </a:r>
            <a:r>
              <a:rPr lang="en-US" dirty="0"/>
              <a:t>manipulated is termed ‘experimental hypothesis-testing research’ and a research in which </a:t>
            </a:r>
            <a:r>
              <a:rPr lang="en-US" dirty="0" smtClean="0"/>
              <a:t>an independent </a:t>
            </a:r>
            <a:r>
              <a:rPr lang="en-US" dirty="0"/>
              <a:t>variable is not manipulated is called ‘non-experimental hypothesis-testing research’.</a:t>
            </a:r>
          </a:p>
        </p:txBody>
      </p:sp>
    </p:spTree>
    <p:extLst>
      <p:ext uri="{BB962C8B-B14F-4D97-AF65-F5344CB8AC3E}">
        <p14:creationId xmlns:p14="http://schemas.microsoft.com/office/powerpoint/2010/main" val="498602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Experiment: </a:t>
            </a:r>
            <a:r>
              <a:rPr lang="en-US" dirty="0"/>
              <a:t>The process of examining the truth of a statistical hypothesis, relating to </a:t>
            </a:r>
            <a:r>
              <a:rPr lang="en-US" dirty="0" smtClean="0"/>
              <a:t>some research </a:t>
            </a:r>
            <a:r>
              <a:rPr lang="en-US" dirty="0"/>
              <a:t>problem, is known as an experiment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Experimental unit(s): </a:t>
            </a:r>
            <a:r>
              <a:rPr lang="en-US" dirty="0"/>
              <a:t>The pre-determined plots or the blocks, where different treatments </a:t>
            </a:r>
            <a:r>
              <a:rPr lang="en-US" dirty="0" smtClean="0"/>
              <a:t>are used</a:t>
            </a:r>
            <a:r>
              <a:rPr lang="en-US" dirty="0"/>
              <a:t>, are known as experimental units. Such experimental units must be selected (defined) </a:t>
            </a:r>
            <a:r>
              <a:rPr lang="en-US" dirty="0" smtClean="0"/>
              <a:t>very carefully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249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RESEARCH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Different </a:t>
            </a:r>
            <a:r>
              <a:rPr lang="en-US" dirty="0"/>
              <a:t>research designs can be conveniently described if we categorize them as: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 err="1" smtClean="0"/>
              <a:t>researchdesign</a:t>
            </a:r>
            <a:r>
              <a:rPr lang="en-US" dirty="0" smtClean="0"/>
              <a:t> </a:t>
            </a:r>
            <a:r>
              <a:rPr lang="en-US" dirty="0"/>
              <a:t>in case of exploratory research studies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(2) research design in case of descriptive and diagnostic</a:t>
            </a:r>
          </a:p>
          <a:p>
            <a:pPr marL="0" indent="0">
              <a:buNone/>
            </a:pPr>
            <a:r>
              <a:rPr lang="en-US" dirty="0"/>
              <a:t>research studies,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(3) research design in case of hypothesis-testing research studies.</a:t>
            </a:r>
          </a:p>
        </p:txBody>
      </p:sp>
    </p:spTree>
    <p:extLst>
      <p:ext uri="{BB962C8B-B14F-4D97-AF65-F5344CB8AC3E}">
        <p14:creationId xmlns:p14="http://schemas.microsoft.com/office/powerpoint/2010/main" val="341289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1-Research </a:t>
            </a:r>
            <a:r>
              <a:rPr lang="en-US" b="1" dirty="0"/>
              <a:t>design in case of exploratory research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Exploratory </a:t>
            </a:r>
            <a:r>
              <a:rPr lang="en-US" dirty="0"/>
              <a:t>research studies </a:t>
            </a:r>
            <a:r>
              <a:rPr lang="en-US" dirty="0" smtClean="0"/>
              <a:t>are also </a:t>
            </a:r>
            <a:r>
              <a:rPr lang="en-US" dirty="0"/>
              <a:t>termed as </a:t>
            </a:r>
            <a:r>
              <a:rPr lang="en-US" dirty="0" err="1"/>
              <a:t>formulative</a:t>
            </a:r>
            <a:r>
              <a:rPr lang="en-US" dirty="0"/>
              <a:t> research studies. The main purpose of such studies is that of </a:t>
            </a:r>
            <a:r>
              <a:rPr lang="en-US" dirty="0" smtClean="0"/>
              <a:t>formulating a </a:t>
            </a:r>
            <a:r>
              <a:rPr lang="en-US" dirty="0"/>
              <a:t>problem for more precise investigation or of developing the working hypotheses from an </a:t>
            </a:r>
            <a:r>
              <a:rPr lang="en-US" dirty="0" smtClean="0"/>
              <a:t>operational </a:t>
            </a:r>
            <a:r>
              <a:rPr lang="en-US" dirty="0"/>
              <a:t>point of view. The major emphasis in such studies is on the discovery of ideas and insights. As </a:t>
            </a:r>
            <a:r>
              <a:rPr lang="en-US" dirty="0" smtClean="0"/>
              <a:t>such the </a:t>
            </a:r>
            <a:r>
              <a:rPr lang="en-US" dirty="0"/>
              <a:t>research design appropriate for such studies must be flexible enough to provide opportunity </a:t>
            </a:r>
            <a:r>
              <a:rPr lang="en-US" dirty="0" smtClean="0"/>
              <a:t>for considering </a:t>
            </a:r>
            <a:r>
              <a:rPr lang="en-US" dirty="0"/>
              <a:t>different aspects of a problem under study. Inbuilt flexibility in research design is </a:t>
            </a:r>
            <a:r>
              <a:rPr lang="en-US" dirty="0" smtClean="0"/>
              <a:t>needed because </a:t>
            </a:r>
            <a:r>
              <a:rPr lang="en-US" dirty="0"/>
              <a:t>the research problem, broadly defined initially, is transformed into one with more </a:t>
            </a:r>
            <a:r>
              <a:rPr lang="en-US" dirty="0" smtClean="0"/>
              <a:t>precise meaning </a:t>
            </a:r>
            <a:r>
              <a:rPr lang="en-US" dirty="0"/>
              <a:t>in exploratory studies, which fact may necessitate changes in the research procedure </a:t>
            </a:r>
            <a:r>
              <a:rPr lang="en-US" dirty="0" smtClean="0"/>
              <a:t>for gathering </a:t>
            </a:r>
            <a:r>
              <a:rPr lang="en-US" dirty="0"/>
              <a:t>relevant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44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Generally, the following three methods in the context of research design </a:t>
            </a:r>
            <a:r>
              <a:rPr lang="en-US" dirty="0" smtClean="0"/>
              <a:t>for such </a:t>
            </a:r>
            <a:r>
              <a:rPr lang="en-US" dirty="0"/>
              <a:t>studies are talked about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a) the survey of concerning literature;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b) the experience survey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(c</a:t>
            </a:r>
            <a:r>
              <a:rPr lang="en-US" dirty="0"/>
              <a:t>) the analysis of ‘insight-stimulating’ examples.</a:t>
            </a:r>
          </a:p>
        </p:txBody>
      </p:sp>
    </p:spTree>
    <p:extLst>
      <p:ext uri="{BB962C8B-B14F-4D97-AF65-F5344CB8AC3E}">
        <p14:creationId xmlns:p14="http://schemas.microsoft.com/office/powerpoint/2010/main" val="1156416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Research design in case of descriptive and diagnostic research studies: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Descriptive research studies </a:t>
            </a:r>
            <a:r>
              <a:rPr lang="en-US" dirty="0"/>
              <a:t>are those studies which are concerned with describing the characteristics of a </a:t>
            </a:r>
            <a:r>
              <a:rPr lang="en-US" dirty="0" smtClean="0"/>
              <a:t>particular individual</a:t>
            </a:r>
            <a:r>
              <a:rPr lang="en-US" dirty="0"/>
              <a:t>, or of a group, whereas diagnostic research studies determine the frequency with </a:t>
            </a:r>
            <a:r>
              <a:rPr lang="en-US" dirty="0" smtClean="0"/>
              <a:t>which something </a:t>
            </a:r>
            <a:r>
              <a:rPr lang="en-US" dirty="0"/>
              <a:t>occurs or its association with something else.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studies concerning whether </a:t>
            </a:r>
            <a:r>
              <a:rPr lang="en-US" dirty="0" smtClean="0"/>
              <a:t>certain variables </a:t>
            </a:r>
            <a:r>
              <a:rPr lang="en-US" dirty="0"/>
              <a:t>are associated are examples of diagnostic research studies. As against this, studies </a:t>
            </a:r>
            <a:r>
              <a:rPr lang="en-US" dirty="0" smtClean="0"/>
              <a:t>concerned with </a:t>
            </a:r>
            <a:r>
              <a:rPr lang="en-US" dirty="0"/>
              <a:t>specific predictions, with narration of facts and characteristics concerning individual, group </a:t>
            </a:r>
            <a:r>
              <a:rPr lang="en-US" dirty="0" smtClean="0"/>
              <a:t>or situation </a:t>
            </a:r>
            <a:r>
              <a:rPr lang="en-US" dirty="0"/>
              <a:t>are all examples of descriptive research studies. Most of the social research comes </a:t>
            </a:r>
            <a:r>
              <a:rPr lang="en-US" dirty="0" smtClean="0"/>
              <a:t>under this </a:t>
            </a:r>
            <a:r>
              <a:rPr lang="en-US" dirty="0"/>
              <a:t>category.</a:t>
            </a:r>
          </a:p>
        </p:txBody>
      </p:sp>
    </p:spTree>
    <p:extLst>
      <p:ext uri="{BB962C8B-B14F-4D97-AF65-F5344CB8AC3E}">
        <p14:creationId xmlns:p14="http://schemas.microsoft.com/office/powerpoint/2010/main" val="3883152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9411"/>
            <a:ext cx="10515600" cy="48775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The design in such studies must be rigid and </a:t>
            </a:r>
            <a:r>
              <a:rPr lang="en-US" dirty="0" smtClean="0"/>
              <a:t>not flexible </a:t>
            </a:r>
            <a:r>
              <a:rPr lang="en-US" dirty="0"/>
              <a:t>and must focus attention on the following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/>
              <a:t>(a) Formulating the objective of the study (what the study is about and why is it being made?)</a:t>
            </a:r>
          </a:p>
          <a:p>
            <a:pPr marL="0" indent="0" algn="just">
              <a:buNone/>
            </a:pPr>
            <a:r>
              <a:rPr lang="en-US" dirty="0"/>
              <a:t>(b) Designing the methods of data collection (what techniques of gathering data will be adopted</a:t>
            </a:r>
            <a:r>
              <a:rPr lang="en-US" dirty="0" smtClean="0"/>
              <a:t>?)</a:t>
            </a:r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c) Selecting the sample (how much material will be needed?)</a:t>
            </a:r>
          </a:p>
          <a:p>
            <a:pPr marL="0" indent="0" algn="just">
              <a:buNone/>
            </a:pPr>
            <a:r>
              <a:rPr lang="en-US" dirty="0"/>
              <a:t>(d) Collecting the data (where can the required data be found and with what time period </a:t>
            </a:r>
            <a:r>
              <a:rPr lang="en-US" dirty="0" smtClean="0"/>
              <a:t>should the </a:t>
            </a:r>
            <a:r>
              <a:rPr lang="en-US" dirty="0"/>
              <a:t>data be related?)</a:t>
            </a:r>
          </a:p>
          <a:p>
            <a:pPr marL="0" indent="0" algn="just">
              <a:buNone/>
            </a:pPr>
            <a:r>
              <a:rPr lang="en-US" dirty="0"/>
              <a:t>(e) Processing and </a:t>
            </a:r>
            <a:r>
              <a:rPr lang="en-US" dirty="0" err="1"/>
              <a:t>analysing</a:t>
            </a:r>
            <a:r>
              <a:rPr lang="en-US" dirty="0"/>
              <a:t> the data.</a:t>
            </a:r>
          </a:p>
          <a:p>
            <a:pPr marL="0" indent="0" algn="just">
              <a:buNone/>
            </a:pPr>
            <a:r>
              <a:rPr lang="en-US" dirty="0"/>
              <a:t>(f) Reporting the findings</a:t>
            </a:r>
          </a:p>
        </p:txBody>
      </p:sp>
    </p:spTree>
    <p:extLst>
      <p:ext uri="{BB962C8B-B14F-4D97-AF65-F5344CB8AC3E}">
        <p14:creationId xmlns:p14="http://schemas.microsoft.com/office/powerpoint/2010/main" val="252289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MEANING OF RESEARCH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research design is the arrangement of conditions for collection and analysis </a:t>
            </a:r>
            <a:r>
              <a:rPr lang="en-US" dirty="0" smtClean="0"/>
              <a:t>of data </a:t>
            </a:r>
            <a:r>
              <a:rPr lang="en-US" dirty="0"/>
              <a:t>in a manner that aims to combine relevance to the research purpose with economy in procedure</a:t>
            </a:r>
            <a:r>
              <a:rPr lang="en-US" dirty="0" smtClean="0"/>
              <a:t>.”</a:t>
            </a:r>
          </a:p>
          <a:p>
            <a:r>
              <a:rPr lang="en-US" dirty="0"/>
              <a:t>In fact, the research design is the conceptual structure within which research is conducted; it </a:t>
            </a:r>
            <a:r>
              <a:rPr lang="en-US" dirty="0" smtClean="0"/>
              <a:t>constitutes the </a:t>
            </a:r>
            <a:r>
              <a:rPr lang="en-US" dirty="0"/>
              <a:t>blueprint for the collection, measurement and analysis of data.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such the design includes </a:t>
            </a:r>
            <a:r>
              <a:rPr lang="en-US" dirty="0" smtClean="0"/>
              <a:t>an outline </a:t>
            </a:r>
            <a:r>
              <a:rPr lang="en-US" dirty="0"/>
              <a:t>of what the researcher will do from writing the hypothesis and its operational implications </a:t>
            </a:r>
            <a:r>
              <a:rPr lang="en-US" dirty="0" smtClean="0"/>
              <a:t>to the </a:t>
            </a:r>
            <a:r>
              <a:rPr lang="en-US" dirty="0"/>
              <a:t>final analysis of data.</a:t>
            </a:r>
          </a:p>
        </p:txBody>
      </p:sp>
    </p:spTree>
    <p:extLst>
      <p:ext uri="{BB962C8B-B14F-4D97-AF65-F5344CB8AC3E}">
        <p14:creationId xmlns:p14="http://schemas.microsoft.com/office/powerpoint/2010/main" val="1808406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</a:t>
            </a:r>
            <a:r>
              <a:rPr lang="en-US" dirty="0" smtClean="0"/>
              <a:t>ifference </a:t>
            </a:r>
            <a:r>
              <a:rPr lang="en-US" dirty="0"/>
              <a:t>between research designs in respect of the above two types of research studies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5958" y="1949117"/>
            <a:ext cx="10607842" cy="475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40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Research design in case of hypothesis-testing research studies: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Hypothesis-testing research studies </a:t>
            </a:r>
            <a:r>
              <a:rPr lang="en-US" dirty="0"/>
              <a:t>(generally known as experimental studies) are those where the researcher tests the </a:t>
            </a:r>
            <a:r>
              <a:rPr lang="en-US" dirty="0" smtClean="0"/>
              <a:t>hypotheses of </a:t>
            </a:r>
            <a:r>
              <a:rPr lang="en-US" dirty="0"/>
              <a:t>causal relationships between variables. </a:t>
            </a:r>
            <a:endParaRPr lang="en-US" dirty="0" smtClean="0"/>
          </a:p>
          <a:p>
            <a:pPr algn="just"/>
            <a:r>
              <a:rPr lang="en-US" dirty="0" smtClean="0"/>
              <a:t>Such </a:t>
            </a:r>
            <a:r>
              <a:rPr lang="en-US" dirty="0"/>
              <a:t>studies require procedures that will not only </a:t>
            </a:r>
            <a:r>
              <a:rPr lang="en-US" dirty="0" smtClean="0"/>
              <a:t>reduce bias </a:t>
            </a:r>
            <a:r>
              <a:rPr lang="en-US" dirty="0"/>
              <a:t>and increase reliability, but will permit drawing inferences about causality. Usually </a:t>
            </a:r>
            <a:r>
              <a:rPr lang="en-US" dirty="0" smtClean="0"/>
              <a:t>experiments meet </a:t>
            </a:r>
            <a:r>
              <a:rPr lang="en-US" dirty="0"/>
              <a:t>this requirement. </a:t>
            </a:r>
            <a:endParaRPr lang="en-US" dirty="0" smtClean="0"/>
          </a:p>
          <a:p>
            <a:pPr algn="just"/>
            <a:r>
              <a:rPr lang="en-US" dirty="0" smtClean="0"/>
              <a:t>Hence</a:t>
            </a:r>
            <a:r>
              <a:rPr lang="en-US" dirty="0"/>
              <a:t>, when we talk of research design in such studies, we often mean </a:t>
            </a:r>
            <a:r>
              <a:rPr lang="en-US" dirty="0" smtClean="0"/>
              <a:t>the design </a:t>
            </a:r>
            <a:r>
              <a:rPr lang="en-US" dirty="0"/>
              <a:t>of experiments.</a:t>
            </a:r>
          </a:p>
        </p:txBody>
      </p:sp>
    </p:spTree>
    <p:extLst>
      <p:ext uri="{BB962C8B-B14F-4D97-AF65-F5344CB8AC3E}">
        <p14:creationId xmlns:p14="http://schemas.microsoft.com/office/powerpoint/2010/main" val="378714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PRINCIPLES OF EXPERIMENTAL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Professor Fisher has enumerated three principles of experimental designs: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1) the Principle </a:t>
            </a:r>
            <a:r>
              <a:rPr lang="en-US" dirty="0" smtClean="0"/>
              <a:t>of Replication</a:t>
            </a:r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2) the Principle of </a:t>
            </a:r>
            <a:r>
              <a:rPr lang="en-US" dirty="0" smtClean="0"/>
              <a:t>Randomization</a:t>
            </a:r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/>
              <a:t>3) Principle of Local Control.</a:t>
            </a:r>
          </a:p>
        </p:txBody>
      </p:sp>
    </p:spTree>
    <p:extLst>
      <p:ext uri="{BB962C8B-B14F-4D97-AF65-F5344CB8AC3E}">
        <p14:creationId xmlns:p14="http://schemas.microsoft.com/office/powerpoint/2010/main" val="3787549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Principle of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According to the </a:t>
            </a:r>
            <a:r>
              <a:rPr lang="en-US" i="1" dirty="0"/>
              <a:t>Principle of Replication</a:t>
            </a:r>
            <a:r>
              <a:rPr lang="en-US" dirty="0"/>
              <a:t>, the experiment should be repeated more than </a:t>
            </a:r>
            <a:r>
              <a:rPr lang="en-US" dirty="0" smtClean="0"/>
              <a:t>once. </a:t>
            </a:r>
          </a:p>
          <a:p>
            <a:pPr algn="just"/>
            <a:r>
              <a:rPr lang="en-US" dirty="0" smtClean="0"/>
              <a:t>Thus</a:t>
            </a:r>
            <a:r>
              <a:rPr lang="en-US" dirty="0"/>
              <a:t>, each treatment is applied in many experimental units instead of one. </a:t>
            </a:r>
            <a:endParaRPr lang="en-US" dirty="0" smtClean="0"/>
          </a:p>
          <a:p>
            <a:pPr algn="just"/>
            <a:r>
              <a:rPr lang="en-US" dirty="0" smtClean="0"/>
              <a:t>By </a:t>
            </a:r>
            <a:r>
              <a:rPr lang="en-US" dirty="0"/>
              <a:t>doing so the </a:t>
            </a:r>
            <a:r>
              <a:rPr lang="en-US" dirty="0" err="1" smtClean="0"/>
              <a:t>statisticalaccuracy</a:t>
            </a:r>
            <a:r>
              <a:rPr lang="en-US" dirty="0" smtClean="0"/>
              <a:t> </a:t>
            </a:r>
            <a:r>
              <a:rPr lang="en-US" dirty="0"/>
              <a:t>of the experiments is increased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R</a:t>
            </a:r>
            <a:r>
              <a:rPr lang="en-US" dirty="0" smtClean="0"/>
              <a:t>eplication </a:t>
            </a:r>
            <a:r>
              <a:rPr lang="en-US" dirty="0"/>
              <a:t>is introduced </a:t>
            </a:r>
            <a:r>
              <a:rPr lang="en-US" dirty="0" smtClean="0"/>
              <a:t>in order </a:t>
            </a:r>
            <a:r>
              <a:rPr lang="en-US" dirty="0"/>
              <a:t>to increase the precision of a study; that is to say, to increase the accuracy with which the </a:t>
            </a:r>
            <a:r>
              <a:rPr lang="en-US" dirty="0" smtClean="0"/>
              <a:t>main effects </a:t>
            </a:r>
            <a:r>
              <a:rPr lang="en-US" dirty="0"/>
              <a:t>and interactions can be estimated.</a:t>
            </a:r>
          </a:p>
        </p:txBody>
      </p:sp>
    </p:spTree>
    <p:extLst>
      <p:ext uri="{BB962C8B-B14F-4D97-AF65-F5344CB8AC3E}">
        <p14:creationId xmlns:p14="http://schemas.microsoft.com/office/powerpoint/2010/main" val="3577557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Principle of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Principle of Randomization </a:t>
            </a:r>
            <a:r>
              <a:rPr lang="en-US" dirty="0"/>
              <a:t>provides protection, when we conduct an experiment, </a:t>
            </a:r>
            <a:r>
              <a:rPr lang="en-US" dirty="0" smtClean="0"/>
              <a:t>against the </a:t>
            </a:r>
            <a:r>
              <a:rPr lang="en-US" dirty="0"/>
              <a:t>effect of extraneous factors by randomization.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other words, this principle indicates that </a:t>
            </a:r>
            <a:r>
              <a:rPr lang="en-US" dirty="0" smtClean="0"/>
              <a:t>we should </a:t>
            </a:r>
            <a:r>
              <a:rPr lang="en-US" dirty="0"/>
              <a:t>design or plan the experiment in such a way that the variations caused by extraneous </a:t>
            </a:r>
            <a:r>
              <a:rPr lang="en-US" dirty="0" smtClean="0"/>
              <a:t>factors can </a:t>
            </a:r>
            <a:r>
              <a:rPr lang="en-US" dirty="0"/>
              <a:t>all be combined under the general heading of “chance</a:t>
            </a:r>
            <a:r>
              <a:rPr lang="en-US" dirty="0" smtClean="0"/>
              <a:t>.”</a:t>
            </a:r>
          </a:p>
          <a:p>
            <a:r>
              <a:rPr lang="en-US" dirty="0"/>
              <a:t>T</a:t>
            </a:r>
            <a:r>
              <a:rPr lang="en-US" dirty="0" smtClean="0"/>
              <a:t>hrough </a:t>
            </a:r>
            <a:r>
              <a:rPr lang="en-US" dirty="0"/>
              <a:t>the application of the principle of </a:t>
            </a:r>
            <a:r>
              <a:rPr lang="en-US" dirty="0" smtClean="0"/>
              <a:t>randomization, we </a:t>
            </a:r>
            <a:r>
              <a:rPr lang="en-US" dirty="0"/>
              <a:t>can have a better estimate of the experimental error</a:t>
            </a:r>
          </a:p>
        </p:txBody>
      </p:sp>
    </p:spTree>
    <p:extLst>
      <p:ext uri="{BB962C8B-B14F-4D97-AF65-F5344CB8AC3E}">
        <p14:creationId xmlns:p14="http://schemas.microsoft.com/office/powerpoint/2010/main" val="400264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Principle of Local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</a:t>
            </a:r>
            <a:r>
              <a:rPr lang="en-US" i="1" dirty="0"/>
              <a:t>Principle of Local Control </a:t>
            </a:r>
            <a:r>
              <a:rPr lang="en-US" dirty="0"/>
              <a:t>is another important principle of experimental designs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Under </a:t>
            </a:r>
            <a:r>
              <a:rPr lang="en-US" dirty="0" smtClean="0"/>
              <a:t>it the </a:t>
            </a:r>
            <a:r>
              <a:rPr lang="en-US" dirty="0"/>
              <a:t>extraneous factor, the known source of variability, is made to vary deliberately over as wide </a:t>
            </a:r>
            <a:r>
              <a:rPr lang="en-US" dirty="0" smtClean="0"/>
              <a:t>a range </a:t>
            </a:r>
            <a:r>
              <a:rPr lang="en-US" dirty="0"/>
              <a:t>as necessary and this needs to be done in such a way that the variability it causes can </a:t>
            </a:r>
            <a:r>
              <a:rPr lang="en-US" dirty="0" smtClean="0"/>
              <a:t>be measured </a:t>
            </a:r>
            <a:r>
              <a:rPr lang="en-US" dirty="0"/>
              <a:t>and hence eliminated from the experimental error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other </a:t>
            </a:r>
            <a:r>
              <a:rPr lang="en-US" dirty="0" smtClean="0"/>
              <a:t>words, according </a:t>
            </a:r>
            <a:r>
              <a:rPr lang="en-US" dirty="0"/>
              <a:t>to the principle of local control, we first divide the field into several homogeneous </a:t>
            </a:r>
            <a:r>
              <a:rPr lang="en-US" dirty="0" smtClean="0"/>
              <a:t>parts, known </a:t>
            </a:r>
            <a:r>
              <a:rPr lang="en-US" dirty="0"/>
              <a:t>as blocks, and then each such block is divided into parts equal to the number of </a:t>
            </a:r>
            <a:r>
              <a:rPr lang="en-US" dirty="0" smtClean="0"/>
              <a:t>treatments. Then </a:t>
            </a:r>
            <a:r>
              <a:rPr lang="en-US" dirty="0"/>
              <a:t>the treatments are randomly assigned to these parts of a block. Dividing the field into </a:t>
            </a:r>
            <a:r>
              <a:rPr lang="en-US" dirty="0" smtClean="0"/>
              <a:t>several homogenous </a:t>
            </a:r>
            <a:r>
              <a:rPr lang="en-US" dirty="0"/>
              <a:t>parts is known as </a:t>
            </a:r>
            <a:r>
              <a:rPr lang="en-US" b="1" dirty="0"/>
              <a:t>‘blocking</a:t>
            </a:r>
            <a:r>
              <a:rPr lang="en-US" dirty="0"/>
              <a:t>’. In general, blocks are the levels at which we hold </a:t>
            </a:r>
            <a:r>
              <a:rPr lang="en-US" dirty="0" smtClean="0"/>
              <a:t>an extraneous </a:t>
            </a:r>
            <a:r>
              <a:rPr lang="en-US" dirty="0"/>
              <a:t>factor fixed, so that we can measure its contribution to the total variability of the data </a:t>
            </a:r>
            <a:r>
              <a:rPr lang="en-US" dirty="0" smtClean="0"/>
              <a:t>by means </a:t>
            </a:r>
            <a:r>
              <a:rPr lang="en-US" dirty="0"/>
              <a:t>of a two-way analysis of variance. In brief, through the principle of local control we </a:t>
            </a:r>
            <a:r>
              <a:rPr lang="en-US" dirty="0" smtClean="0"/>
              <a:t>can eliminate </a:t>
            </a:r>
            <a:r>
              <a:rPr lang="en-US" dirty="0"/>
              <a:t>the variability due to extraneous factor(s) from the experimental error.</a:t>
            </a:r>
          </a:p>
        </p:txBody>
      </p:sp>
    </p:spTree>
    <p:extLst>
      <p:ext uri="{BB962C8B-B14F-4D97-AF65-F5344CB8AC3E}">
        <p14:creationId xmlns:p14="http://schemas.microsoft.com/office/powerpoint/2010/main" val="2287977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Experimental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Experimental design refers to the framework or structure of an experiment and as such there </a:t>
            </a:r>
            <a:r>
              <a:rPr lang="en-US" dirty="0" smtClean="0"/>
              <a:t>are several </a:t>
            </a:r>
            <a:r>
              <a:rPr lang="en-US" dirty="0"/>
              <a:t>experimental designs. We can classify experimental designs into two broad categories, viz.,</a:t>
            </a:r>
          </a:p>
          <a:p>
            <a:r>
              <a:rPr lang="en-US" dirty="0"/>
              <a:t>I</a:t>
            </a:r>
            <a:r>
              <a:rPr lang="en-US" dirty="0" smtClean="0"/>
              <a:t>nformal </a:t>
            </a:r>
            <a:r>
              <a:rPr lang="en-US" dirty="0"/>
              <a:t>experimental designs 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ormal </a:t>
            </a:r>
            <a:r>
              <a:rPr lang="en-US" dirty="0"/>
              <a:t>experimental designs.</a:t>
            </a:r>
          </a:p>
        </p:txBody>
      </p:sp>
    </p:spTree>
    <p:extLst>
      <p:ext uri="{BB962C8B-B14F-4D97-AF65-F5344CB8AC3E}">
        <p14:creationId xmlns:p14="http://schemas.microsoft.com/office/powerpoint/2010/main" val="625135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Informal experimental designs: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/>
              <a:t>) Before-and-after without control design.</a:t>
            </a:r>
          </a:p>
          <a:p>
            <a:r>
              <a:rPr lang="en-US" dirty="0"/>
              <a:t>(ii) After-only with control design.</a:t>
            </a:r>
          </a:p>
          <a:p>
            <a:r>
              <a:rPr lang="en-US" dirty="0"/>
              <a:t>(iii) </a:t>
            </a:r>
            <a:r>
              <a:rPr lang="en-US" dirty="0" smtClean="0"/>
              <a:t>Before-and-after </a:t>
            </a:r>
            <a:r>
              <a:rPr lang="en-US" dirty="0"/>
              <a:t>with control design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 Before-and-after without control design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485" y="4451683"/>
            <a:ext cx="5716386" cy="202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97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0832" y="2004325"/>
            <a:ext cx="8325852" cy="17256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7546" y="4515488"/>
            <a:ext cx="8373980" cy="1648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82544" y="1032791"/>
            <a:ext cx="5241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After-only with </a:t>
            </a:r>
            <a:r>
              <a:rPr lang="en-US" b="1" dirty="0" smtClean="0">
                <a:latin typeface="Times New Roman" panose="02020603050405020304" pitchFamily="18" charset="0"/>
              </a:rPr>
              <a:t>control design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990530" y="3938079"/>
            <a:ext cx="3723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Before-and-after with control design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0878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Completely randomized design (C.R. design):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</a:t>
            </a:r>
            <a:r>
              <a:rPr lang="en-US" dirty="0"/>
              <a:t>only two principles viz., the </a:t>
            </a:r>
            <a:r>
              <a:rPr lang="en-US" dirty="0" smtClean="0"/>
              <a:t>principle of </a:t>
            </a:r>
            <a:r>
              <a:rPr lang="en-US" dirty="0"/>
              <a:t>replication and the principle of randomization of experimental designs. It is the simplest </a:t>
            </a:r>
            <a:r>
              <a:rPr lang="en-US" dirty="0" smtClean="0"/>
              <a:t>possible design </a:t>
            </a:r>
            <a:r>
              <a:rPr lang="en-US" dirty="0"/>
              <a:t>and its procedure of analysis is also easier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essential characteristic of the design is </a:t>
            </a:r>
            <a:r>
              <a:rPr lang="en-US" dirty="0" smtClean="0"/>
              <a:t>that subjects </a:t>
            </a:r>
            <a:r>
              <a:rPr lang="en-US" dirty="0"/>
              <a:t>are </a:t>
            </a:r>
            <a:r>
              <a:rPr lang="en-US" dirty="0" smtClean="0"/>
              <a:t>randomly </a:t>
            </a:r>
            <a:r>
              <a:rPr lang="en-US" dirty="0"/>
              <a:t>assigned to experimental treatments (or vice-versa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b="1" dirty="0" err="1" smtClean="0"/>
              <a:t>a.Two</a:t>
            </a:r>
            <a:r>
              <a:rPr lang="en-US" b="1" dirty="0" smtClean="0"/>
              <a:t>-group </a:t>
            </a:r>
            <a:r>
              <a:rPr lang="en-US" b="1" dirty="0"/>
              <a:t>simple randomized design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117" y="4499811"/>
            <a:ext cx="7230978" cy="203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9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3" y="216568"/>
            <a:ext cx="11028947" cy="5960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More explicitly, the </a:t>
            </a:r>
            <a:r>
              <a:rPr lang="en-US" b="1" dirty="0" smtClean="0"/>
              <a:t>design </a:t>
            </a:r>
            <a:r>
              <a:rPr lang="en-US" b="1" dirty="0"/>
              <a:t>decisions happen to be in respect of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What is the study about?</a:t>
            </a:r>
          </a:p>
          <a:p>
            <a:pPr marL="0" indent="0">
              <a:buNone/>
            </a:pPr>
            <a:r>
              <a:rPr lang="en-US" dirty="0"/>
              <a:t>(ii) Why is the study being made?</a:t>
            </a:r>
          </a:p>
          <a:p>
            <a:pPr marL="0" indent="0">
              <a:buNone/>
            </a:pPr>
            <a:r>
              <a:rPr lang="en-US" dirty="0"/>
              <a:t>(iii) Where will the study be carried out?</a:t>
            </a:r>
          </a:p>
          <a:p>
            <a:pPr marL="0" indent="0">
              <a:buNone/>
            </a:pPr>
            <a:r>
              <a:rPr lang="en-US" dirty="0"/>
              <a:t>(iv) What type of data is required?</a:t>
            </a:r>
          </a:p>
          <a:p>
            <a:pPr marL="0" indent="0">
              <a:buNone/>
            </a:pPr>
            <a:r>
              <a:rPr lang="en-US" dirty="0"/>
              <a:t>(v) Where can the required data be found?</a:t>
            </a:r>
          </a:p>
          <a:p>
            <a:pPr marL="0" indent="0">
              <a:buNone/>
            </a:pPr>
            <a:r>
              <a:rPr lang="en-US" dirty="0"/>
              <a:t>(vi) What periods of time will the study include?</a:t>
            </a:r>
          </a:p>
          <a:p>
            <a:pPr marL="0" indent="0">
              <a:buNone/>
            </a:pPr>
            <a:r>
              <a:rPr lang="en-US" dirty="0"/>
              <a:t>(vii) What will be the sample design?</a:t>
            </a:r>
          </a:p>
          <a:p>
            <a:pPr marL="0" indent="0">
              <a:buNone/>
            </a:pPr>
            <a:r>
              <a:rPr lang="en-US" dirty="0"/>
              <a:t>(viii) What techniques of data collection will be used?</a:t>
            </a:r>
          </a:p>
          <a:p>
            <a:pPr marL="0" indent="0">
              <a:buNone/>
            </a:pPr>
            <a:r>
              <a:rPr lang="en-US" dirty="0"/>
              <a:t>(ix) How will the data be </a:t>
            </a:r>
            <a:r>
              <a:rPr lang="en-US" dirty="0" err="1"/>
              <a:t>analysed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x) In what style will the report be prepared?</a:t>
            </a:r>
          </a:p>
        </p:txBody>
      </p:sp>
    </p:spTree>
    <p:extLst>
      <p:ext uri="{BB962C8B-B14F-4D97-AF65-F5344CB8AC3E}">
        <p14:creationId xmlns:p14="http://schemas.microsoft.com/office/powerpoint/2010/main" val="2729904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/>
          <a:lstStyle/>
          <a:p>
            <a:r>
              <a:rPr lang="en-US" b="1" dirty="0"/>
              <a:t>b. Random replications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305" y="1227222"/>
            <a:ext cx="6629400" cy="494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0512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Randomized block design (R.B. design)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RB is </a:t>
            </a:r>
            <a:r>
              <a:rPr lang="en-US" dirty="0"/>
              <a:t>an improvement over the C.R. design. In the </a:t>
            </a:r>
            <a:r>
              <a:rPr lang="en-US" dirty="0" smtClean="0"/>
              <a:t>R.B. design </a:t>
            </a:r>
            <a:r>
              <a:rPr lang="en-US" dirty="0"/>
              <a:t>the principle of local control can be applied along with the other two principles of </a:t>
            </a:r>
            <a:r>
              <a:rPr lang="en-US" dirty="0" smtClean="0"/>
              <a:t>experimental designs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R.B. design, subjects are first divided into groups, known as blocks, such that </a:t>
            </a:r>
            <a:r>
              <a:rPr lang="en-US" dirty="0" smtClean="0"/>
              <a:t>within each </a:t>
            </a:r>
            <a:r>
              <a:rPr lang="en-US" dirty="0"/>
              <a:t>group the subjects are relatively homogeneous </a:t>
            </a:r>
            <a:r>
              <a:rPr lang="en-US" dirty="0" smtClean="0"/>
              <a:t>in </a:t>
            </a:r>
            <a:r>
              <a:rPr lang="en-US" dirty="0"/>
              <a:t>respect to some selected variable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147" y="4367464"/>
            <a:ext cx="5462337" cy="19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883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 Latin square design (L.S. design)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LS is </a:t>
            </a:r>
            <a:r>
              <a:rPr lang="en-US" dirty="0"/>
              <a:t>an experimental design very frequently used in </a:t>
            </a:r>
            <a:r>
              <a:rPr lang="en-US" dirty="0" smtClean="0"/>
              <a:t>agricultural research. The </a:t>
            </a:r>
            <a:r>
              <a:rPr lang="en-US" dirty="0"/>
              <a:t>conditions under which agricultural investigations are carried out are different </a:t>
            </a:r>
            <a:r>
              <a:rPr lang="en-US" dirty="0" smtClean="0"/>
              <a:t>from those </a:t>
            </a:r>
            <a:r>
              <a:rPr lang="en-US" dirty="0"/>
              <a:t>in other studies for nature plays an important role in agriculture. For instance, an </a:t>
            </a:r>
            <a:r>
              <a:rPr lang="en-US" dirty="0" smtClean="0"/>
              <a:t>experiment has </a:t>
            </a:r>
            <a:r>
              <a:rPr lang="en-US" dirty="0"/>
              <a:t>to be made through which the effects of five different varieties of fertilizers on the yield of </a:t>
            </a:r>
            <a:r>
              <a:rPr lang="en-US" dirty="0" smtClean="0"/>
              <a:t>a certain </a:t>
            </a:r>
            <a:r>
              <a:rPr lang="en-US" dirty="0"/>
              <a:t>crop, say wheat, it to be judged. In such a case the varying fertility of the soil in </a:t>
            </a:r>
            <a:r>
              <a:rPr lang="en-US" dirty="0" smtClean="0"/>
              <a:t>different blocks </a:t>
            </a:r>
            <a:r>
              <a:rPr lang="en-US" dirty="0"/>
              <a:t>in which the experiment has to be performed must be taken into consideration; otherwise </a:t>
            </a:r>
            <a:r>
              <a:rPr lang="en-US" dirty="0" smtClean="0"/>
              <a:t>the results </a:t>
            </a:r>
            <a:r>
              <a:rPr lang="en-US" dirty="0"/>
              <a:t>obtained may not be very dependable because the output happens to be the effect not only </a:t>
            </a:r>
            <a:r>
              <a:rPr lang="en-US" dirty="0" smtClean="0"/>
              <a:t>of fertilizers</a:t>
            </a:r>
            <a:r>
              <a:rPr lang="en-US" dirty="0"/>
              <a:t>, but it may also be the effect of fertility of soil. Similarly, there may be impact of </a:t>
            </a:r>
            <a:r>
              <a:rPr lang="en-US" dirty="0" err="1" smtClean="0"/>
              <a:t>varyingseeds</a:t>
            </a:r>
            <a:r>
              <a:rPr lang="en-US" dirty="0" smtClean="0"/>
              <a:t> </a:t>
            </a:r>
            <a:r>
              <a:rPr lang="en-US" dirty="0"/>
              <a:t>on the yield. 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overcome such difficulties, the L.S. design is used when there are two </a:t>
            </a:r>
            <a:r>
              <a:rPr lang="en-US" dirty="0" smtClean="0"/>
              <a:t>major extraneous </a:t>
            </a:r>
            <a:r>
              <a:rPr lang="en-US" dirty="0"/>
              <a:t>factors such as the varying soil fertility and varying </a:t>
            </a:r>
            <a:r>
              <a:rPr lang="en-US" dirty="0" smtClean="0"/>
              <a:t>seeds. The </a:t>
            </a:r>
            <a:r>
              <a:rPr lang="en-US" dirty="0"/>
              <a:t>Latin-square design is one wherein each fertilizer, in our example, appears five times but </a:t>
            </a:r>
            <a:r>
              <a:rPr lang="en-US" dirty="0" smtClean="0"/>
              <a:t>is used </a:t>
            </a:r>
            <a:r>
              <a:rPr lang="en-US" dirty="0"/>
              <a:t>only once in each row and in each column of the design. In other words, the treatments in a </a:t>
            </a:r>
            <a:r>
              <a:rPr lang="en-US" dirty="0" smtClean="0"/>
              <a:t>L.S. design </a:t>
            </a:r>
            <a:r>
              <a:rPr lang="en-US" dirty="0"/>
              <a:t>are so allocated among the plots that no treatment occurs more than once in any one row </a:t>
            </a:r>
            <a:r>
              <a:rPr lang="en-US" dirty="0" smtClean="0"/>
              <a:t>or any </a:t>
            </a:r>
            <a:r>
              <a:rPr lang="en-US" dirty="0"/>
              <a:t>one column. The two blocking factors may be represented through rows and columns (</a:t>
            </a:r>
            <a:r>
              <a:rPr lang="en-US" dirty="0" smtClean="0"/>
              <a:t>one through </a:t>
            </a:r>
            <a:r>
              <a:rPr lang="en-US" dirty="0"/>
              <a:t>rows and the other through columns). The following is a diagrammatic form of such a </a:t>
            </a:r>
            <a:r>
              <a:rPr lang="en-US" dirty="0" smtClean="0"/>
              <a:t>design in </a:t>
            </a:r>
            <a:r>
              <a:rPr lang="en-US" dirty="0"/>
              <a:t>respect of, say, five types of fertilizers, viz., A, B, C, D and E and the two blocking factor viz., </a:t>
            </a:r>
            <a:r>
              <a:rPr lang="en-US" dirty="0" smtClean="0"/>
              <a:t>the varying </a:t>
            </a:r>
            <a:r>
              <a:rPr lang="en-US" dirty="0"/>
              <a:t>soil fertility and the varying seeds: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113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3158" y="2478505"/>
            <a:ext cx="7459579" cy="364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759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Factorial designs: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Factorial designs are used in experiments where the effects of varying </a:t>
            </a:r>
            <a:r>
              <a:rPr lang="en-US" dirty="0" smtClean="0"/>
              <a:t>more than </a:t>
            </a:r>
            <a:r>
              <a:rPr lang="en-US" dirty="0"/>
              <a:t>one factor are to be determined</a:t>
            </a:r>
            <a:r>
              <a:rPr lang="en-US" dirty="0" smtClean="0"/>
              <a:t>.</a:t>
            </a:r>
          </a:p>
          <a:p>
            <a:pPr marL="571500" indent="-571500">
              <a:buAutoNum type="romanLcParenBoth"/>
            </a:pPr>
            <a:r>
              <a:rPr lang="en-US" i="1" dirty="0" smtClean="0"/>
              <a:t>Simple </a:t>
            </a:r>
            <a:r>
              <a:rPr lang="en-US" i="1" dirty="0"/>
              <a:t>factorial designs</a:t>
            </a:r>
            <a:r>
              <a:rPr lang="en-US" i="1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685" y="3308684"/>
            <a:ext cx="5378116" cy="259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915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Complex factorial designs</a:t>
            </a:r>
            <a:r>
              <a:rPr lang="en-US" i="1" dirty="0" smtClean="0"/>
              <a:t>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716" y="2249905"/>
            <a:ext cx="6220325" cy="267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934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There are several research designs and the researcher must decide in advance of collection </a:t>
            </a:r>
            <a:r>
              <a:rPr lang="en-US" dirty="0" smtClean="0"/>
              <a:t>and analysis </a:t>
            </a:r>
            <a:r>
              <a:rPr lang="en-US" dirty="0"/>
              <a:t>of data as to which design would prove to be more appropriate for his research project. </a:t>
            </a:r>
            <a:endParaRPr lang="en-US" dirty="0" smtClean="0"/>
          </a:p>
          <a:p>
            <a:pPr algn="just"/>
            <a:r>
              <a:rPr lang="en-US" dirty="0" smtClean="0"/>
              <a:t>He must </a:t>
            </a:r>
            <a:r>
              <a:rPr lang="en-US" dirty="0"/>
              <a:t>give due weight to various points such as the type of universe and its nature, the objective of </a:t>
            </a:r>
            <a:r>
              <a:rPr lang="en-US" dirty="0" smtClean="0"/>
              <a:t>his study</a:t>
            </a:r>
            <a:r>
              <a:rPr lang="en-US" dirty="0"/>
              <a:t>, the resource list or the sampling frame, desired standard of accuracy and the like when </a:t>
            </a:r>
            <a:r>
              <a:rPr lang="en-US" dirty="0" err="1" smtClean="0"/>
              <a:t>takinga</a:t>
            </a:r>
            <a:r>
              <a:rPr lang="en-US" dirty="0" smtClean="0"/>
              <a:t> </a:t>
            </a:r>
            <a:r>
              <a:rPr lang="en-US" dirty="0"/>
              <a:t>decision in respect of the design for his research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the Research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overall </a:t>
            </a:r>
            <a:r>
              <a:rPr lang="en-US" dirty="0"/>
              <a:t>research </a:t>
            </a:r>
            <a:r>
              <a:rPr lang="en-US" dirty="0" smtClean="0"/>
              <a:t>design can be </a:t>
            </a:r>
            <a:r>
              <a:rPr lang="en-US" dirty="0" err="1" smtClean="0"/>
              <a:t>devided</a:t>
            </a:r>
            <a:r>
              <a:rPr lang="en-US" dirty="0" smtClean="0"/>
              <a:t> into the </a:t>
            </a:r>
            <a:r>
              <a:rPr lang="en-US" dirty="0"/>
              <a:t>following parts</a:t>
            </a:r>
            <a:r>
              <a:rPr lang="en-US" dirty="0" smtClean="0"/>
              <a:t>:</a:t>
            </a:r>
          </a:p>
          <a:p>
            <a:pPr marL="514350" indent="-514350">
              <a:buAutoNum type="alphaLcParenBoth"/>
            </a:pPr>
            <a:r>
              <a:rPr lang="en-US" i="1" dirty="0" smtClean="0"/>
              <a:t>the </a:t>
            </a:r>
            <a:r>
              <a:rPr lang="en-US" i="1" dirty="0"/>
              <a:t>sampling design </a:t>
            </a:r>
            <a:r>
              <a:rPr lang="en-US" dirty="0"/>
              <a:t>which deals with the method of selecting items to be observed for </a:t>
            </a:r>
            <a:r>
              <a:rPr lang="en-US" dirty="0" smtClean="0"/>
              <a:t>the given </a:t>
            </a:r>
            <a:r>
              <a:rPr lang="en-US" dirty="0"/>
              <a:t>study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i="1" dirty="0"/>
              <a:t>the observational design </a:t>
            </a:r>
            <a:r>
              <a:rPr lang="en-US" dirty="0"/>
              <a:t>which relates to the conditions under which the observations</a:t>
            </a:r>
          </a:p>
          <a:p>
            <a:pPr marL="0" indent="0">
              <a:buNone/>
            </a:pPr>
            <a:r>
              <a:rPr lang="en-US" dirty="0"/>
              <a:t>are to be made;</a:t>
            </a:r>
          </a:p>
          <a:p>
            <a:pPr marL="0" indent="0">
              <a:buNone/>
            </a:pPr>
            <a:r>
              <a:rPr lang="en-US" dirty="0"/>
              <a:t>(c) </a:t>
            </a:r>
            <a:r>
              <a:rPr lang="en-US" i="1" dirty="0"/>
              <a:t>the statistical design </a:t>
            </a:r>
            <a:r>
              <a:rPr lang="en-US" dirty="0"/>
              <a:t>which concerns with the question of how many items are to be</a:t>
            </a:r>
          </a:p>
          <a:p>
            <a:pPr marL="0" indent="0">
              <a:buNone/>
            </a:pPr>
            <a:r>
              <a:rPr lang="en-US" dirty="0"/>
              <a:t>observed and how the information and data gathered are to be </a:t>
            </a:r>
            <a:r>
              <a:rPr lang="en-US" dirty="0" err="1"/>
              <a:t>analysed</a:t>
            </a:r>
            <a:r>
              <a:rPr lang="en-US" dirty="0"/>
              <a:t>; and</a:t>
            </a:r>
          </a:p>
          <a:p>
            <a:pPr marL="0" indent="0">
              <a:buNone/>
            </a:pPr>
            <a:r>
              <a:rPr lang="en-US" dirty="0"/>
              <a:t>(d) </a:t>
            </a:r>
            <a:r>
              <a:rPr lang="en-US" i="1" dirty="0"/>
              <a:t>the operational design </a:t>
            </a:r>
            <a:r>
              <a:rPr lang="en-US" dirty="0"/>
              <a:t>which deals with the techniques by which the procedures </a:t>
            </a:r>
            <a:r>
              <a:rPr lang="en-US" dirty="0" smtClean="0"/>
              <a:t>specified in </a:t>
            </a:r>
            <a:r>
              <a:rPr lang="en-US" dirty="0"/>
              <a:t>the sampling, statistical and observational designs can be carried out.</a:t>
            </a:r>
          </a:p>
          <a:p>
            <a:pPr marL="0" indent="0">
              <a:buNone/>
            </a:pPr>
            <a:r>
              <a:rPr lang="en-US" dirty="0"/>
              <a:t>From what has been stated above, we can state the important features of a research design</a:t>
            </a:r>
          </a:p>
        </p:txBody>
      </p:sp>
    </p:spTree>
    <p:extLst>
      <p:ext uri="{BB962C8B-B14F-4D97-AF65-F5344CB8AC3E}">
        <p14:creationId xmlns:p14="http://schemas.microsoft.com/office/powerpoint/2010/main" val="425900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features of a research design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It is a plan that specifies the sources and types of information relevant to the </a:t>
            </a:r>
            <a:r>
              <a:rPr lang="en-US" dirty="0" err="1" smtClean="0"/>
              <a:t>researchproblem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(ii) It is a strategy specifying which approach will be used for gathering and </a:t>
            </a:r>
            <a:r>
              <a:rPr lang="en-US" dirty="0" err="1"/>
              <a:t>analysing</a:t>
            </a:r>
            <a:r>
              <a:rPr lang="en-US" dirty="0"/>
              <a:t> the data.</a:t>
            </a:r>
          </a:p>
          <a:p>
            <a:pPr marL="0" indent="0" algn="just">
              <a:buNone/>
            </a:pPr>
            <a:r>
              <a:rPr lang="en-US" dirty="0"/>
              <a:t>(iii) It also includes the time and cost budgets since most studies are done under these </a:t>
            </a:r>
            <a:r>
              <a:rPr lang="en-US" dirty="0" smtClean="0"/>
              <a:t>two constraints. </a:t>
            </a:r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dirty="0"/>
              <a:t>brief, research design must, at least, contain—(a) a clear statement of the research problem</a:t>
            </a:r>
            <a:r>
              <a:rPr lang="en-US" dirty="0" smtClean="0"/>
              <a:t>;(</a:t>
            </a:r>
            <a:r>
              <a:rPr lang="en-US" dirty="0"/>
              <a:t>b) procedures and techniques to be used for gathering information; (c) the population to be </a:t>
            </a:r>
            <a:r>
              <a:rPr lang="en-US" dirty="0" err="1" smtClean="0"/>
              <a:t>studied;and</a:t>
            </a:r>
            <a:r>
              <a:rPr lang="en-US" dirty="0" smtClean="0"/>
              <a:t> </a:t>
            </a:r>
            <a:r>
              <a:rPr lang="en-US" dirty="0"/>
              <a:t>(d) methods to be used in processing and </a:t>
            </a:r>
            <a:r>
              <a:rPr lang="en-US" dirty="0" err="1"/>
              <a:t>analysing</a:t>
            </a:r>
            <a:r>
              <a:rPr lang="en-US" dirty="0"/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185796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RESEARCH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Research design is needed because it facilitates the smooth sailing of the various research </a:t>
            </a:r>
            <a:r>
              <a:rPr lang="en-US" dirty="0" smtClean="0"/>
              <a:t>operations</a:t>
            </a:r>
            <a:r>
              <a:rPr lang="en-US" dirty="0" smtClean="0"/>
              <a:t>, thereby </a:t>
            </a:r>
            <a:r>
              <a:rPr lang="en-US" dirty="0"/>
              <a:t>making research as efficient as possible yielding maximal information with minimal </a:t>
            </a:r>
            <a:r>
              <a:rPr lang="en-US" dirty="0" smtClean="0"/>
              <a:t>expenditure of </a:t>
            </a:r>
            <a:r>
              <a:rPr lang="en-US" dirty="0"/>
              <a:t>effort, time and money.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Just </a:t>
            </a:r>
            <a:r>
              <a:rPr lang="en-US" dirty="0"/>
              <a:t>as for better, economical and attractive construction of a house, </a:t>
            </a:r>
            <a:r>
              <a:rPr lang="en-US" dirty="0" smtClean="0"/>
              <a:t>we need </a:t>
            </a:r>
            <a:r>
              <a:rPr lang="en-US" dirty="0"/>
              <a:t>a blueprint (or what is commonly called the map of the house) well thought out and prepared </a:t>
            </a:r>
            <a:r>
              <a:rPr lang="en-US" dirty="0" smtClean="0"/>
              <a:t>by an </a:t>
            </a:r>
            <a:r>
              <a:rPr lang="en-US" dirty="0"/>
              <a:t>expert architect, similarly we need a research design or a plan in advance of data collection </a:t>
            </a:r>
            <a:r>
              <a:rPr lang="en-US" dirty="0" smtClean="0"/>
              <a:t>and analysis </a:t>
            </a:r>
            <a:r>
              <a:rPr lang="en-US" dirty="0"/>
              <a:t>for our research project. Research design stands for advance planning of the methods to </a:t>
            </a:r>
            <a:r>
              <a:rPr lang="en-US" dirty="0" smtClean="0"/>
              <a:t>be adopted </a:t>
            </a:r>
            <a:r>
              <a:rPr lang="en-US" dirty="0"/>
              <a:t>for collecting the relevant data and the techniques to be used in their analysis, keeping </a:t>
            </a:r>
            <a:r>
              <a:rPr lang="en-US" dirty="0" smtClean="0"/>
              <a:t>in view </a:t>
            </a:r>
            <a:r>
              <a:rPr lang="en-US" dirty="0"/>
              <a:t>the objective of the research and the availability of staff, time and money. Preparation of </a:t>
            </a:r>
            <a:r>
              <a:rPr lang="en-US" dirty="0" smtClean="0"/>
              <a:t>the research </a:t>
            </a:r>
            <a:r>
              <a:rPr lang="en-US" dirty="0"/>
              <a:t>design should be done with great care as any error in it may upset the entire </a:t>
            </a:r>
            <a:r>
              <a:rPr lang="en-US" dirty="0" smtClean="0"/>
              <a:t>project. </a:t>
            </a:r>
          </a:p>
          <a:p>
            <a:pPr marL="0" indent="0" algn="just">
              <a:buNone/>
            </a:pPr>
            <a:r>
              <a:rPr lang="en-US" dirty="0" smtClean="0"/>
              <a:t>Research </a:t>
            </a:r>
            <a:r>
              <a:rPr lang="en-US" dirty="0"/>
              <a:t>design, in fact, has a great bearing on the reliability of the results arrived at and as </a:t>
            </a:r>
            <a:r>
              <a:rPr lang="en-US" dirty="0" smtClean="0"/>
              <a:t>such constitutes </a:t>
            </a:r>
            <a:r>
              <a:rPr lang="en-US" dirty="0"/>
              <a:t>the firm foundation of the entire edifice of the research work.</a:t>
            </a:r>
          </a:p>
        </p:txBody>
      </p:sp>
    </p:spTree>
    <p:extLst>
      <p:ext uri="{BB962C8B-B14F-4D97-AF65-F5344CB8AC3E}">
        <p14:creationId xmlns:p14="http://schemas.microsoft.com/office/powerpoint/2010/main" val="212280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A GOOD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 good design is often </a:t>
            </a:r>
            <a:r>
              <a:rPr lang="en-US" dirty="0" err="1"/>
              <a:t>characterised</a:t>
            </a:r>
            <a:r>
              <a:rPr lang="en-US" dirty="0"/>
              <a:t> by adjectives like flexible, appropriate, efficient, </a:t>
            </a:r>
            <a:r>
              <a:rPr lang="en-US" dirty="0" smtClean="0"/>
              <a:t>economical and </a:t>
            </a:r>
            <a:r>
              <a:rPr lang="en-US" dirty="0"/>
              <a:t>so on. </a:t>
            </a:r>
            <a:endParaRPr lang="en-US" dirty="0" smtClean="0"/>
          </a:p>
          <a:p>
            <a:pPr algn="just"/>
            <a:r>
              <a:rPr lang="en-US" dirty="0" smtClean="0"/>
              <a:t>Generally</a:t>
            </a:r>
            <a:r>
              <a:rPr lang="en-US" dirty="0"/>
              <a:t>, the design which </a:t>
            </a:r>
            <a:r>
              <a:rPr lang="en-US" dirty="0" err="1"/>
              <a:t>minimises</a:t>
            </a:r>
            <a:r>
              <a:rPr lang="en-US" dirty="0"/>
              <a:t> bias and </a:t>
            </a:r>
            <a:r>
              <a:rPr lang="en-US" dirty="0" err="1"/>
              <a:t>maximises</a:t>
            </a:r>
            <a:r>
              <a:rPr lang="en-US" dirty="0"/>
              <a:t> the reliability of the </a:t>
            </a:r>
            <a:r>
              <a:rPr lang="en-US" dirty="0" smtClean="0"/>
              <a:t>data collected </a:t>
            </a:r>
            <a:r>
              <a:rPr lang="en-US" dirty="0"/>
              <a:t>and </a:t>
            </a:r>
            <a:r>
              <a:rPr lang="en-US" dirty="0" err="1"/>
              <a:t>analysed</a:t>
            </a:r>
            <a:r>
              <a:rPr lang="en-US" dirty="0"/>
              <a:t> is considered a good design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design which gives the smallest </a:t>
            </a:r>
            <a:r>
              <a:rPr lang="en-US" dirty="0" smtClean="0"/>
              <a:t>experimental error </a:t>
            </a:r>
            <a:r>
              <a:rPr lang="en-US" dirty="0"/>
              <a:t>is supposed to be the best design in many investigations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design which yields </a:t>
            </a:r>
            <a:r>
              <a:rPr lang="en-US" dirty="0" smtClean="0"/>
              <a:t>maximal information </a:t>
            </a:r>
            <a:r>
              <a:rPr lang="en-US" dirty="0"/>
              <a:t>and provides an opportunity for considering many different aspects of a problem </a:t>
            </a:r>
            <a:r>
              <a:rPr lang="en-US" dirty="0" smtClean="0"/>
              <a:t>is considered </a:t>
            </a:r>
            <a:r>
              <a:rPr lang="en-US" dirty="0"/>
              <a:t>most appropriate and efficient design in respect of many research problems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Thus, </a:t>
            </a:r>
            <a:r>
              <a:rPr lang="en-US" dirty="0" err="1" smtClean="0"/>
              <a:t>thequestion</a:t>
            </a:r>
            <a:r>
              <a:rPr lang="en-US" dirty="0" smtClean="0"/>
              <a:t> </a:t>
            </a:r>
            <a:r>
              <a:rPr lang="en-US" dirty="0"/>
              <a:t>of good design is related to the purpose or objective of the research problem </a:t>
            </a:r>
            <a:r>
              <a:rPr lang="en-US" dirty="0" err="1"/>
              <a:t>and</a:t>
            </a:r>
            <a:r>
              <a:rPr lang="en-US" dirty="0" err="1" smtClean="0"/>
              <a:t>also</a:t>
            </a:r>
            <a:r>
              <a:rPr lang="en-US" dirty="0" smtClean="0"/>
              <a:t> with the </a:t>
            </a:r>
            <a:r>
              <a:rPr lang="en-US" dirty="0"/>
              <a:t>nature of the problem to be studied. A design may be quite suitable in one case, but may be </a:t>
            </a:r>
            <a:r>
              <a:rPr lang="en-US" dirty="0" smtClean="0"/>
              <a:t>found wanting </a:t>
            </a:r>
            <a:r>
              <a:rPr lang="en-US" dirty="0"/>
              <a:t>in one respect or the other in the context of some other research problem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One single </a:t>
            </a:r>
            <a:r>
              <a:rPr lang="en-US" dirty="0" smtClean="0"/>
              <a:t>design cannot </a:t>
            </a:r>
            <a:r>
              <a:rPr lang="en-US" dirty="0"/>
              <a:t>serve the purpose of all types of research problems.</a:t>
            </a:r>
          </a:p>
        </p:txBody>
      </p:sp>
    </p:spTree>
    <p:extLst>
      <p:ext uri="{BB962C8B-B14F-4D97-AF65-F5344CB8AC3E}">
        <p14:creationId xmlns:p14="http://schemas.microsoft.com/office/powerpoint/2010/main" val="390390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research design appropriate for a particular research problem, usually involves the </a:t>
            </a:r>
            <a:r>
              <a:rPr lang="en-US" dirty="0" smtClean="0"/>
              <a:t>consideration of </a:t>
            </a:r>
            <a:r>
              <a:rPr lang="en-US" dirty="0"/>
              <a:t>the following factors</a:t>
            </a:r>
            <a:r>
              <a:rPr lang="en-US" dirty="0" smtClean="0"/>
              <a:t>: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the </a:t>
            </a:r>
            <a:r>
              <a:rPr lang="en-US" dirty="0"/>
              <a:t>means of obtaining information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(ii) the availability and skills of the researcher and his staff, if any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(iii) the objective of the problem to be studied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(iv) the nature of the problem to be studied;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(v) the availability of time and money for the research work.</a:t>
            </a:r>
          </a:p>
        </p:txBody>
      </p:sp>
    </p:spTree>
    <p:extLst>
      <p:ext uri="{BB962C8B-B14F-4D97-AF65-F5344CB8AC3E}">
        <p14:creationId xmlns:p14="http://schemas.microsoft.com/office/powerpoint/2010/main" val="311626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CONCEPTS RELATING TO RESEARCH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/>
              <a:t>Dependent and independent variables: </a:t>
            </a:r>
            <a:r>
              <a:rPr lang="en-US" dirty="0"/>
              <a:t>A concept which can take on different </a:t>
            </a:r>
            <a:r>
              <a:rPr lang="en-US" dirty="0" smtClean="0"/>
              <a:t>quantitative values </a:t>
            </a:r>
            <a:r>
              <a:rPr lang="en-US" dirty="0"/>
              <a:t>is called a variable. As such the concepts like weight, height, income are all examples </a:t>
            </a:r>
            <a:r>
              <a:rPr lang="en-US" dirty="0" smtClean="0"/>
              <a:t>of variables</a:t>
            </a:r>
            <a:r>
              <a:rPr lang="en-US" dirty="0"/>
              <a:t>. Qualitative phenomena (or the attributes) are also quantified on the basis of the </a:t>
            </a:r>
            <a:r>
              <a:rPr lang="en-US" dirty="0" err="1" smtClean="0"/>
              <a:t>presence</a:t>
            </a:r>
            <a:r>
              <a:rPr lang="en-US" dirty="0" err="1"/>
              <a:t>or</a:t>
            </a:r>
            <a:r>
              <a:rPr lang="en-US" dirty="0"/>
              <a:t> absence of the concerning attribute(s). Phenomena which can take on quantitatively different</a:t>
            </a:r>
          </a:p>
          <a:p>
            <a:pPr algn="just"/>
            <a:r>
              <a:rPr lang="en-US" dirty="0"/>
              <a:t>values even in decimal points are called ‘continuous variables’.* But all variables are not </a:t>
            </a:r>
            <a:r>
              <a:rPr lang="en-US" dirty="0" smtClean="0"/>
              <a:t>continuous. If </a:t>
            </a:r>
            <a:r>
              <a:rPr lang="en-US" dirty="0"/>
              <a:t>they can only be expressed in integer values, they are non-continuous variables or in </a:t>
            </a:r>
            <a:r>
              <a:rPr lang="en-US" dirty="0" smtClean="0"/>
              <a:t>statistical language </a:t>
            </a:r>
            <a:r>
              <a:rPr lang="en-US" dirty="0"/>
              <a:t>‘discrete variables’.** Age is an example of continuous variable, but the number of </a:t>
            </a:r>
            <a:r>
              <a:rPr lang="en-US" dirty="0" smtClean="0"/>
              <a:t>children is </a:t>
            </a:r>
            <a:r>
              <a:rPr lang="en-US" dirty="0"/>
              <a:t>an example of non-continuous variable. If one variable depends upon or is a consequence of </a:t>
            </a:r>
            <a:r>
              <a:rPr lang="en-US" dirty="0" smtClean="0"/>
              <a:t>the other </a:t>
            </a:r>
            <a:r>
              <a:rPr lang="en-US" dirty="0"/>
              <a:t>variable, it is termed as a dependent variable, and the variable that is antecedent to the </a:t>
            </a:r>
            <a:r>
              <a:rPr lang="en-US" dirty="0" smtClean="0"/>
              <a:t>dependent variable </a:t>
            </a:r>
            <a:r>
              <a:rPr lang="en-US" dirty="0"/>
              <a:t>is termed as an independent variable. For instance, if we say that height depends upon </a:t>
            </a:r>
            <a:r>
              <a:rPr lang="en-US" dirty="0" smtClean="0"/>
              <a:t>age then </a:t>
            </a:r>
            <a:r>
              <a:rPr lang="en-US" dirty="0"/>
              <a:t>height is a dependent variable and age is an independent variable. Further, if in addition to </a:t>
            </a:r>
            <a:r>
              <a:rPr lang="en-US" dirty="0" smtClean="0"/>
              <a:t>being dependent </a:t>
            </a:r>
            <a:r>
              <a:rPr lang="en-US" dirty="0"/>
              <a:t>upon age, height also depends upon the individual’s sex, then height is a dependent </a:t>
            </a:r>
            <a:r>
              <a:rPr lang="en-US" dirty="0" smtClean="0"/>
              <a:t>variable and </a:t>
            </a:r>
            <a:r>
              <a:rPr lang="en-US" dirty="0"/>
              <a:t>age and sex are independent variables. Similarly, readymade films and lectures are examples </a:t>
            </a:r>
            <a:r>
              <a:rPr lang="en-US" dirty="0" smtClean="0"/>
              <a:t>of independent </a:t>
            </a:r>
            <a:r>
              <a:rPr lang="en-US" dirty="0"/>
              <a:t>variables, whereas </a:t>
            </a:r>
            <a:r>
              <a:rPr lang="en-US" dirty="0" err="1"/>
              <a:t>behavioural</a:t>
            </a:r>
            <a:r>
              <a:rPr lang="en-US" dirty="0"/>
              <a:t> changes, occurring as a result of the </a:t>
            </a:r>
            <a:r>
              <a:rPr lang="en-US" dirty="0" smtClean="0"/>
              <a:t>environmental manipulations</a:t>
            </a:r>
            <a:r>
              <a:rPr lang="en-US" dirty="0"/>
              <a:t>, are examples of dependent variables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7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3199</Words>
  <Application>Microsoft Office PowerPoint</Application>
  <PresentationFormat>Widescreen</PresentationFormat>
  <Paragraphs>149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Office Theme</vt:lpstr>
      <vt:lpstr>Research Design</vt:lpstr>
      <vt:lpstr>MEANING OF RESEARCH DESIGN</vt:lpstr>
      <vt:lpstr>PowerPoint Presentation</vt:lpstr>
      <vt:lpstr>Parts of the Research Design</vt:lpstr>
      <vt:lpstr>Important features of a research design </vt:lpstr>
      <vt:lpstr>NEED FOR RESEARCH DESIGN</vt:lpstr>
      <vt:lpstr>FEATURES OF A GOOD DESIGN</vt:lpstr>
      <vt:lpstr>PowerPoint Presentation</vt:lpstr>
      <vt:lpstr>IMPORTANT CONCEPTS RELATING TO RESEARCH DESIGN</vt:lpstr>
      <vt:lpstr>Cont.</vt:lpstr>
      <vt:lpstr>Cont.</vt:lpstr>
      <vt:lpstr>Cont.</vt:lpstr>
      <vt:lpstr>Cont,</vt:lpstr>
      <vt:lpstr>Cont.</vt:lpstr>
      <vt:lpstr>DIFFERENT RESEARCH DESIGNS</vt:lpstr>
      <vt:lpstr>1-Research design in case of exploratory research studies</vt:lpstr>
      <vt:lpstr>Cont.</vt:lpstr>
      <vt:lpstr>2. Research design in case of descriptive and diagnostic research studies:</vt:lpstr>
      <vt:lpstr>Cont.</vt:lpstr>
      <vt:lpstr>Difference between research designs in respect of the above two types of research studies</vt:lpstr>
      <vt:lpstr>3. Research design in case of hypothesis-testing research studies:</vt:lpstr>
      <vt:lpstr>BASIC PRINCIPLES OF EXPERIMENTAL DESIGNS</vt:lpstr>
      <vt:lpstr>Principle of Replication</vt:lpstr>
      <vt:lpstr>Principle of Randomization</vt:lpstr>
      <vt:lpstr>Principle of Local Control</vt:lpstr>
      <vt:lpstr>Important Experimental Designs</vt:lpstr>
      <vt:lpstr>(a) Informal experimental designs: </vt:lpstr>
      <vt:lpstr>PowerPoint Presentation</vt:lpstr>
      <vt:lpstr>Completely randomized design (C.R. design):</vt:lpstr>
      <vt:lpstr>b. Random replications design</vt:lpstr>
      <vt:lpstr>5. Randomized block design (R.B. design) </vt:lpstr>
      <vt:lpstr>6. Latin square design (L.S. design) </vt:lpstr>
      <vt:lpstr>PowerPoint Presentation</vt:lpstr>
      <vt:lpstr>7. Factorial designs: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</dc:title>
  <dc:creator>Behzad</dc:creator>
  <cp:lastModifiedBy>Behzad</cp:lastModifiedBy>
  <cp:revision>61</cp:revision>
  <dcterms:created xsi:type="dcterms:W3CDTF">2020-05-17T23:22:09Z</dcterms:created>
  <dcterms:modified xsi:type="dcterms:W3CDTF">2020-05-19T08:17:43Z</dcterms:modified>
</cp:coreProperties>
</file>